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0" name="Shape 11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Klik for at redigere titeltypografi i masteren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</a:lstStyle>
          <a:p>
            <a:pPr/>
            <a:r>
              <a:t>Klik for at redigere undertiteltypografien i masteren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Klik for at redigere titeltypografi i masteren</a:t>
            </a:r>
          </a:p>
        </p:txBody>
      </p:sp>
      <p:sp>
        <p:nvSpPr>
          <p:cNvPr id="93" name="Shape 9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Klik for at redigere typografi i masteren</a:t>
            </a:r>
          </a:p>
          <a:p>
            <a:pPr lvl="1"/>
            <a:r>
              <a:t>Andet niveau</a:t>
            </a:r>
          </a:p>
          <a:p>
            <a:pPr lvl="2"/>
            <a:r>
              <a:t>Tredje niveau</a:t>
            </a:r>
          </a:p>
          <a:p>
            <a:pPr lvl="3"/>
            <a:r>
              <a:t>Fjerde niveau</a:t>
            </a:r>
          </a:p>
          <a:p>
            <a:pPr lvl="4"/>
            <a:r>
              <a:t>Femte niveau</a:t>
            </a:r>
          </a:p>
        </p:txBody>
      </p:sp>
      <p:sp>
        <p:nvSpPr>
          <p:cNvPr id="94" name="Shape 9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pPr/>
            <a:r>
              <a:t>Klik for at redigere titeltypografi i masteren</a:t>
            </a:r>
          </a:p>
        </p:txBody>
      </p:sp>
      <p:sp>
        <p:nvSpPr>
          <p:cNvPr id="102" name="Shape 102"/>
          <p:cNvSpPr/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pPr/>
            <a:r>
              <a:t>Klik for at redigere typografi i masteren</a:t>
            </a:r>
          </a:p>
          <a:p>
            <a:pPr lvl="1"/>
            <a:r>
              <a:t>Andet niveau</a:t>
            </a:r>
          </a:p>
          <a:p>
            <a:pPr lvl="2"/>
            <a:r>
              <a:t>Tredje niveau</a:t>
            </a:r>
          </a:p>
          <a:p>
            <a:pPr lvl="3"/>
            <a:r>
              <a:t>Fjerde niveau</a:t>
            </a:r>
          </a:p>
          <a:p>
            <a:pPr lvl="4"/>
            <a:r>
              <a:t>Femte niveau</a:t>
            </a:r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Klik for at redigere titeltypografi i masteren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Klik for at redigere typografi i masteren</a:t>
            </a:r>
          </a:p>
          <a:p>
            <a:pPr lvl="1"/>
            <a:r>
              <a:t>Andet niveau</a:t>
            </a:r>
          </a:p>
          <a:p>
            <a:pPr lvl="2"/>
            <a:r>
              <a:t>Tredje niveau</a:t>
            </a:r>
          </a:p>
          <a:p>
            <a:pPr lvl="3"/>
            <a:r>
              <a:t>Fjerde niveau</a:t>
            </a:r>
          </a:p>
          <a:p>
            <a:pPr lvl="4"/>
            <a:r>
              <a:t>Femte niveau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Klik for at redigere titeltypografi i masteren</a:t>
            </a:r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</a:lstStyle>
          <a:p>
            <a:pPr/>
            <a:r>
              <a:t>Klik for at redigere typografi i masteren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Klik for at redigere titeltypografi i masteren</a:t>
            </a:r>
          </a:p>
        </p:txBody>
      </p:sp>
      <p:sp>
        <p:nvSpPr>
          <p:cNvPr id="39" name="Shape 39"/>
          <p:cNvSpPr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Klik for at redigere typografi i masteren</a:t>
            </a:r>
          </a:p>
          <a:p>
            <a:pPr lvl="1"/>
            <a:r>
              <a:t>Andet niveau</a:t>
            </a:r>
          </a:p>
          <a:p>
            <a:pPr lvl="2"/>
            <a:r>
              <a:t>Tredje niveau</a:t>
            </a:r>
          </a:p>
          <a:p>
            <a:pPr lvl="3"/>
            <a:r>
              <a:t>Fjerde niveau</a:t>
            </a:r>
          </a:p>
          <a:p>
            <a:pPr lvl="4"/>
            <a:r>
              <a:t>Femte niveau</a:t>
            </a:r>
          </a:p>
        </p:txBody>
      </p:sp>
      <p:sp>
        <p:nvSpPr>
          <p:cNvPr id="40" name="Shape 4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Klik for at redigere titeltypografi i masteren</a:t>
            </a:r>
          </a:p>
        </p:txBody>
      </p:sp>
      <p:sp>
        <p:nvSpPr>
          <p:cNvPr id="48" name="Shape 48"/>
          <p:cNvSpPr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</a:lstStyle>
          <a:p>
            <a:pPr/>
            <a:r>
              <a:t>Klik for at redigere typografi i masteren</a:t>
            </a:r>
          </a:p>
        </p:txBody>
      </p:sp>
      <p:sp>
        <p:nvSpPr>
          <p:cNvPr id="49" name="Shape 49"/>
          <p:cNvSpPr/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b="1" sz="2400"/>
            </a:pPr>
          </a:p>
        </p:txBody>
      </p:sp>
      <p:sp>
        <p:nvSpPr>
          <p:cNvPr id="50" name="Shape 5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Klik for at redigere titeltypografi i masteren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Klik for at redigere titeltypografi i masteren</a:t>
            </a:r>
          </a:p>
        </p:txBody>
      </p:sp>
      <p:sp>
        <p:nvSpPr>
          <p:cNvPr id="73" name="Shape 73"/>
          <p:cNvSpPr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Klik for at redigere typografi i masteren</a:t>
            </a:r>
          </a:p>
          <a:p>
            <a:pPr lvl="1"/>
            <a:r>
              <a:t>Andet niveau</a:t>
            </a:r>
          </a:p>
          <a:p>
            <a:pPr lvl="2"/>
            <a:r>
              <a:t>Tredje niveau</a:t>
            </a:r>
          </a:p>
          <a:p>
            <a:pPr lvl="3"/>
            <a:r>
              <a:t>Fjerde niveau</a:t>
            </a:r>
          </a:p>
          <a:p>
            <a:pPr lvl="4"/>
            <a:r>
              <a:t>Femte niveau</a:t>
            </a:r>
          </a:p>
        </p:txBody>
      </p:sp>
      <p:sp>
        <p:nvSpPr>
          <p:cNvPr id="74" name="Shape 74"/>
          <p:cNvSpPr/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</a:p>
        </p:txBody>
      </p:sp>
      <p:sp>
        <p:nvSpPr>
          <p:cNvPr id="75" name="Shape 7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Klik for at redigere titeltypografi i masteren</a:t>
            </a:r>
          </a:p>
        </p:txBody>
      </p:sp>
      <p:sp>
        <p:nvSpPr>
          <p:cNvPr id="83" name="Shape 83"/>
          <p:cNvSpPr/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</a:lstStyle>
          <a:p>
            <a:pPr/>
            <a:r>
              <a:t>Klik for at redigere typografi i masteren</a:t>
            </a:r>
          </a:p>
        </p:txBody>
      </p:sp>
      <p:sp>
        <p:nvSpPr>
          <p:cNvPr id="85" name="Shape 8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Klik for at redigere titeltypografi i masteren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Klik for at redigere typografi i masteren</a:t>
            </a:r>
          </a:p>
          <a:p>
            <a:pPr lvl="1"/>
            <a:r>
              <a:t>Andet niveau</a:t>
            </a:r>
          </a:p>
          <a:p>
            <a:pPr lvl="2"/>
            <a:r>
              <a:t>Tredje niveau</a:t>
            </a:r>
          </a:p>
          <a:p>
            <a:pPr lvl="3"/>
            <a:r>
              <a:t>Fjerde niveau</a:t>
            </a:r>
          </a:p>
          <a:p>
            <a:pPr lvl="4"/>
            <a:r>
              <a:t>Femte niveau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Et sår er et symptom</a:t>
            </a:r>
          </a:p>
        </p:txBody>
      </p:sp>
      <p:sp>
        <p:nvSpPr>
          <p:cNvPr id="113" name="Shape 113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Årsagen skal behandles</a:t>
            </a:r>
          </a:p>
          <a:p>
            <a:pPr/>
            <a:r>
              <a:t>Diagnosen skal stilles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4" name="Shape 144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  <a:r>
              <a:t>Så langt de fleste patienter, der har sår opstået uden kendt årsag, skal ses i en hospitalsenhed –  sår ……….</a:t>
            </a:r>
          </a:p>
          <a:p>
            <a:pPr/>
          </a:p>
          <a:p>
            <a:pPr/>
            <a:r>
              <a:t>Ellers kan I, i primær sektor, bruge mange timer = penge på ingenting  ”bye bye money”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Hvad så her ??</a:t>
            </a:r>
          </a:p>
        </p:txBody>
      </p:sp>
      <p:pic>
        <p:nvPicPr>
          <p:cNvPr id="147" name="image3.jpg" descr="infektio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58297" y="1991709"/>
            <a:ext cx="3027405" cy="37429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her ?</a:t>
            </a:r>
          </a:p>
        </p:txBody>
      </p:sp>
      <p:pic>
        <p:nvPicPr>
          <p:cNvPr id="150" name="image4.png" descr="han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74764" y="1600200"/>
            <a:ext cx="3394472" cy="4525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type="title"/>
          </p:nvPr>
        </p:nvSpPr>
        <p:spPr>
          <a:xfrm>
            <a:off x="457199" y="273050"/>
            <a:ext cx="3008315" cy="1162050"/>
          </a:xfrm>
          <a:prstGeom prst="rect">
            <a:avLst/>
          </a:prstGeom>
        </p:spPr>
        <p:txBody>
          <a:bodyPr/>
          <a:lstStyle/>
          <a:p>
            <a:pPr/>
            <a:r>
              <a:t>og her ?</a:t>
            </a:r>
          </a:p>
        </p:txBody>
      </p:sp>
      <p:pic>
        <p:nvPicPr>
          <p:cNvPr id="153" name="image5.png" descr="Traume 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5400000">
            <a:off x="3575050" y="1282700"/>
            <a:ext cx="5111750" cy="3833813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Shape 154"/>
          <p:cNvSpPr/>
          <p:nvPr>
            <p:ph type="body" sz="half" idx="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title"/>
          </p:nvPr>
        </p:nvSpPr>
        <p:spPr>
          <a:xfrm>
            <a:off x="457199" y="273050"/>
            <a:ext cx="3008315" cy="1162050"/>
          </a:xfrm>
          <a:prstGeom prst="rect">
            <a:avLst/>
          </a:prstGeom>
        </p:spPr>
        <p:txBody>
          <a:bodyPr/>
          <a:lstStyle/>
          <a:p>
            <a:pPr/>
            <a:r>
              <a:t>og her ?</a:t>
            </a:r>
          </a:p>
        </p:txBody>
      </p:sp>
      <p:pic>
        <p:nvPicPr>
          <p:cNvPr id="157" name="image5.png" descr="Traume 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5400000">
            <a:off x="3575050" y="1282700"/>
            <a:ext cx="5111750" cy="3833813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Shape 158"/>
          <p:cNvSpPr/>
          <p:nvPr>
            <p:ph type="body" sz="half" idx="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</a:p>
          <a:p>
            <a:pPr marL="0" indent="0">
              <a:spcBef>
                <a:spcPts val="300"/>
              </a:spcBef>
              <a:buSzTx/>
              <a:buNone/>
              <a:defRPr sz="1400"/>
            </a:pPr>
            <a:r>
              <a:t>Pulsforhold?</a:t>
            </a:r>
          </a:p>
          <a:p>
            <a:pPr marL="0" indent="0">
              <a:spcBef>
                <a:spcPts val="300"/>
              </a:spcBef>
              <a:buSzTx/>
              <a:buNone/>
              <a:defRPr sz="1400"/>
            </a:pPr>
            <a:r>
              <a:t>Neuropati?</a:t>
            </a:r>
          </a:p>
          <a:p>
            <a:pPr marL="0" indent="0">
              <a:spcBef>
                <a:spcPts val="300"/>
              </a:spcBef>
              <a:buSzTx/>
              <a:buNone/>
              <a:defRPr sz="1400"/>
            </a:pPr>
          </a:p>
          <a:p>
            <a:pPr marL="0" indent="0">
              <a:spcBef>
                <a:spcPts val="300"/>
              </a:spcBef>
              <a:buSzTx/>
              <a:buNone/>
              <a:defRPr sz="1400"/>
            </a:pPr>
            <a:r>
              <a:t>kompression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1" name="Shape 161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  <a:r>
              <a:t>Lena har ordet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/>
          <a:lstStyle/>
          <a:p>
            <a:pPr/>
            <a:r>
              <a:t>Brug TIME og vurder omgivelserne</a:t>
            </a:r>
          </a:p>
        </p:txBody>
      </p:sp>
      <p:pic>
        <p:nvPicPr>
          <p:cNvPr id="116" name="image1.png" descr="21.5.15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17" name="Shape 117"/>
          <p:cNvSpPr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/>
          <a:lstStyle/>
          <a:p>
            <a:pPr/>
            <a:r>
              <a:t>Brug TIME og vurder omgivelserne</a:t>
            </a:r>
          </a:p>
        </p:txBody>
      </p:sp>
      <p:pic>
        <p:nvPicPr>
          <p:cNvPr id="120" name="image1.png" descr="21.5.15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21" name="Shape 121"/>
          <p:cNvSpPr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/>
          <a:p>
            <a:pPr defTabSz="896111">
              <a:lnSpc>
                <a:spcPct val="80000"/>
              </a:lnSpc>
              <a:spcBef>
                <a:spcPts val="200"/>
              </a:spcBef>
              <a:defRPr sz="1176"/>
            </a:pPr>
          </a:p>
          <a:p>
            <a:pPr defTabSz="896111">
              <a:lnSpc>
                <a:spcPct val="80000"/>
              </a:lnSpc>
              <a:spcBef>
                <a:spcPts val="700"/>
              </a:spcBef>
              <a:defRPr b="1" sz="3234"/>
            </a:pPr>
            <a:r>
              <a:t>A gaf i huj…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title"/>
          </p:nvPr>
        </p:nvSpPr>
        <p:spPr>
          <a:xfrm>
            <a:off x="457199" y="273050"/>
            <a:ext cx="3008315" cy="1162050"/>
          </a:xfrm>
          <a:prstGeom prst="rect">
            <a:avLst/>
          </a:prstGeom>
        </p:spPr>
        <p:txBody>
          <a:bodyPr/>
          <a:lstStyle/>
          <a:p>
            <a:pPr/>
            <a:r>
              <a:t>Vi lytter</a:t>
            </a:r>
          </a:p>
        </p:txBody>
      </p:sp>
      <p:sp>
        <p:nvSpPr>
          <p:cNvPr id="124" name="Shape 124"/>
          <p:cNvSpPr/>
          <p:nvPr>
            <p:ph type="body" idx="1"/>
          </p:nvPr>
        </p:nvSpPr>
        <p:spPr>
          <a:xfrm>
            <a:off x="3575050" y="273049"/>
            <a:ext cx="5111750" cy="585311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5" name="Shape 125"/>
          <p:cNvSpPr/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b="1" sz="1400"/>
            </a:pPr>
            <a:r>
              <a:t>Hvordan opstod såret?</a:t>
            </a:r>
          </a:p>
          <a:p>
            <a:pPr marL="0" indent="0">
              <a:spcBef>
                <a:spcPts val="300"/>
              </a:spcBef>
              <a:buSzTx/>
              <a:buFontTx/>
              <a:buNone/>
              <a:defRPr b="1" sz="1400"/>
            </a:pPr>
          </a:p>
          <a:p>
            <a:pPr marL="0" indent="0">
              <a:spcBef>
                <a:spcPts val="300"/>
              </a:spcBef>
              <a:buSzTx/>
              <a:buFontTx/>
              <a:buNone/>
              <a:defRPr b="1" sz="1400"/>
            </a:pPr>
            <a:r>
              <a:t>Er der smerter?</a:t>
            </a:r>
          </a:p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r>
              <a:t>     ”kun” sår smerter?</a:t>
            </a:r>
          </a:p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r>
              <a:t>	natlige?</a:t>
            </a:r>
          </a:p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r>
              <a:t>      hvor? Er det i foden? </a:t>
            </a:r>
          </a:p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r>
              <a:t>	ved gang?</a:t>
            </a:r>
          </a:p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r>
              <a:t>      hvilken type smerte?</a:t>
            </a:r>
          </a:p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</a:p>
          <a:p>
            <a:pPr marL="0" indent="0">
              <a:spcBef>
                <a:spcPts val="300"/>
              </a:spcBef>
              <a:buSzTx/>
              <a:buFontTx/>
              <a:buNone/>
              <a:defRPr b="1" sz="1400"/>
            </a:pPr>
            <a:r>
              <a:t>Er der tendens til at benet bliver ødematøst i løbet af dagen?</a:t>
            </a:r>
          </a:p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r>
              <a:t>  passer skoen om aftenen?</a:t>
            </a:r>
          </a:p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</a:p>
          <a:p>
            <a:pPr marL="0" indent="0">
              <a:spcBef>
                <a:spcPts val="300"/>
              </a:spcBef>
              <a:buSzTx/>
              <a:buFontTx/>
              <a:buNone/>
              <a:defRPr b="1" sz="1400"/>
            </a:pPr>
            <a:r>
              <a:t>Har der tidligere været blodprop i benet?</a:t>
            </a:r>
            <a:r>
              <a:rPr b="0"/>
              <a:t>	</a:t>
            </a:r>
            <a:endParaRPr b="0"/>
          </a:p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</a:p>
          <a:p>
            <a:pPr marL="0" indent="0">
              <a:spcBef>
                <a:spcPts val="300"/>
              </a:spcBef>
              <a:buSzTx/>
              <a:buFontTx/>
              <a:buNone/>
              <a:defRPr b="1" sz="1400"/>
            </a:pPr>
            <a:r>
              <a:t>Tidligere operationer i benet?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title"/>
          </p:nvPr>
        </p:nvSpPr>
        <p:spPr>
          <a:xfrm>
            <a:off x="457199" y="273050"/>
            <a:ext cx="3008315" cy="1162050"/>
          </a:xfrm>
          <a:prstGeom prst="rect">
            <a:avLst/>
          </a:prstGeom>
        </p:spPr>
        <p:txBody>
          <a:bodyPr/>
          <a:lstStyle/>
          <a:p>
            <a:pPr/>
            <a:r>
              <a:t>Vi ser</a:t>
            </a:r>
          </a:p>
        </p:txBody>
      </p:sp>
      <p:pic>
        <p:nvPicPr>
          <p:cNvPr id="128" name="image2.png" descr="21.5.1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75050" y="1282700"/>
            <a:ext cx="5111750" cy="3833813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Shape 129"/>
          <p:cNvSpPr/>
          <p:nvPr>
            <p:ph type="body" sz="half" idx="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</a:p>
          <a:p>
            <a:pPr marL="0" indent="0">
              <a:spcBef>
                <a:spcPts val="300"/>
              </a:spcBef>
              <a:buSzTx/>
              <a:buNone/>
              <a:defRPr sz="1400"/>
            </a:pPr>
            <a:r>
              <a:t>Hvor på benet er såret placeret?</a:t>
            </a:r>
          </a:p>
          <a:p>
            <a:pPr marL="0" indent="0">
              <a:spcBef>
                <a:spcPts val="300"/>
              </a:spcBef>
              <a:buSzTx/>
              <a:buNone/>
              <a:defRPr sz="1400"/>
            </a:pPr>
            <a:r>
              <a:t>      fod/underben?</a:t>
            </a:r>
          </a:p>
          <a:p>
            <a:pPr marL="0" indent="0">
              <a:spcBef>
                <a:spcPts val="300"/>
              </a:spcBef>
              <a:buSzTx/>
              <a:buNone/>
              <a:defRPr sz="1400"/>
            </a:pPr>
            <a:r>
              <a:t>      trykudsatte steder?</a:t>
            </a:r>
          </a:p>
          <a:p>
            <a:pPr marL="0" indent="0">
              <a:spcBef>
                <a:spcPts val="300"/>
              </a:spcBef>
              <a:buSzTx/>
              <a:buNone/>
              <a:defRPr sz="1400"/>
            </a:pPr>
            <a:r>
              <a:t>Er der ødem?</a:t>
            </a:r>
          </a:p>
          <a:p>
            <a:pPr marL="0" indent="0">
              <a:spcBef>
                <a:spcPts val="300"/>
              </a:spcBef>
              <a:buSzTx/>
              <a:buNone/>
              <a:defRPr sz="1400"/>
            </a:pPr>
            <a:r>
              <a:t>Er der synlige varicer? </a:t>
            </a:r>
          </a:p>
          <a:p>
            <a:pPr marL="0" indent="0">
              <a:spcBef>
                <a:spcPts val="300"/>
              </a:spcBef>
              <a:buSzTx/>
              <a:buNone/>
              <a:defRPr sz="1400"/>
            </a:pPr>
            <a:r>
              <a:t>Er der hudpigmentering?</a:t>
            </a:r>
          </a:p>
          <a:p>
            <a:pPr marL="0" indent="0">
              <a:spcBef>
                <a:spcPts val="300"/>
              </a:spcBef>
              <a:buSzTx/>
              <a:buNone/>
              <a:defRPr sz="1400"/>
            </a:pPr>
            <a:r>
              <a:t>Er der ekcem?</a:t>
            </a:r>
          </a:p>
          <a:p>
            <a:pPr marL="0" indent="0">
              <a:spcBef>
                <a:spcPts val="300"/>
              </a:spcBef>
              <a:buSzTx/>
              <a:buNone/>
              <a:defRPr sz="1400"/>
            </a:pPr>
            <a:r>
              <a:t>Er der sorte nekroser?</a:t>
            </a:r>
          </a:p>
          <a:p>
            <a:pPr marL="0" indent="0">
              <a:spcBef>
                <a:spcPts val="300"/>
              </a:spcBef>
              <a:buSzTx/>
              <a:buNone/>
              <a:defRPr sz="1400"/>
            </a:pPr>
            <a:r>
              <a:t>Hvorledes er hudomgivelserne?</a:t>
            </a:r>
          </a:p>
          <a:p>
            <a:pPr marL="0" indent="0">
              <a:spcBef>
                <a:spcPts val="300"/>
              </a:spcBef>
              <a:buSzTx/>
              <a:buNone/>
              <a:defRPr sz="1400"/>
            </a:pPr>
            <a:r>
              <a:t>      rødmen ensartet eller ”skæv”?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Nå vi skal videre:</a:t>
            </a:r>
          </a:p>
        </p:txBody>
      </p:sp>
      <p:sp>
        <p:nvSpPr>
          <p:cNvPr id="132" name="Shape 132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/>
            <a:r>
              <a:t>Pulsforhold ?</a:t>
            </a:r>
          </a:p>
          <a:p>
            <a:pPr lvl="1" marL="742950" indent="-285750">
              <a:spcBef>
                <a:spcPts val="600"/>
              </a:spcBef>
              <a:defRPr sz="2800"/>
            </a:pPr>
            <a:r>
              <a:t> hvis ikke følbar puls ankeltrykmåling</a:t>
            </a:r>
          </a:p>
          <a:p>
            <a:pPr lvl="1" marL="742950" indent="-285750">
              <a:spcBef>
                <a:spcPts val="600"/>
              </a:spcBef>
              <a:defRPr sz="2800"/>
            </a:pPr>
          </a:p>
          <a:p>
            <a:pPr/>
            <a:r>
              <a:t>Er der sensorisk neuropati ?</a:t>
            </a:r>
          </a:p>
          <a:p>
            <a:pPr lvl="1" marL="742950" indent="-285750">
              <a:spcBef>
                <a:spcPts val="600"/>
              </a:spcBef>
              <a:defRPr sz="2800"/>
            </a:pPr>
            <a:r>
              <a:t>test med monofilament</a:t>
            </a:r>
          </a:p>
          <a:p>
            <a:pPr lvl="1" marL="742950" indent="-285750">
              <a:spcBef>
                <a:spcPts val="600"/>
              </a:spcBef>
              <a:defRPr sz="2800"/>
            </a:pPr>
          </a:p>
          <a:p>
            <a:pPr/>
            <a:r>
              <a:t>De 2 undersøgelser får I identificerede de 2 grupper, der kan medføre amputation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/>
            <a:r>
              <a:t>Er ankel/arm index         (ankeltryk/armsystolisk blodtryk, f ex 65/140)</a:t>
            </a:r>
          </a:p>
          <a:p>
            <a:pPr lvl="1" marL="742950" indent="-285750">
              <a:spcBef>
                <a:spcPts val="600"/>
              </a:spcBef>
              <a:defRPr sz="2800"/>
            </a:pPr>
            <a:r>
              <a:t>mindre end 0,5, da skal patienten ses af karkirurg snarest</a:t>
            </a:r>
          </a:p>
          <a:p>
            <a:pPr lvl="1" marL="742950" indent="-285750">
              <a:spcBef>
                <a:spcPts val="600"/>
              </a:spcBef>
              <a:defRPr sz="2800"/>
            </a:pPr>
            <a:r>
              <a:t>over 0,5 kan man trygt starte kompressionsbehandling med uelastisk bandage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8" name="Shape 138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/>
            <a:r>
              <a:t>Er der sensorisk neuropati?</a:t>
            </a:r>
          </a:p>
          <a:p>
            <a:pPr lvl="1" marL="742950" indent="-285750">
              <a:spcBef>
                <a:spcPts val="600"/>
              </a:spcBef>
              <a:defRPr sz="2800"/>
            </a:pPr>
            <a:r>
              <a:t>Skal patienten ses ved et fodsårsteam</a:t>
            </a:r>
          </a:p>
          <a:p>
            <a:pPr lvl="1" marL="742950" indent="-285750">
              <a:spcBef>
                <a:spcPts val="600"/>
              </a:spcBef>
              <a:defRPr sz="2800"/>
            </a:pPr>
            <a:r>
              <a:t>Ofte nødvendigt med måling af tåtryk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Yderligere undersøgelser</a:t>
            </a:r>
          </a:p>
        </p:txBody>
      </p:sp>
      <p:sp>
        <p:nvSpPr>
          <p:cNvPr id="141" name="Shape 141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  <a:r>
              <a:t>Duplexscanning af vener</a:t>
            </a:r>
          </a:p>
          <a:p>
            <a:pPr/>
            <a:r>
              <a:t>Biopsi</a:t>
            </a:r>
          </a:p>
          <a:p>
            <a:pPr/>
            <a:r>
              <a:t>Udredning for immunologisk baggrund</a:t>
            </a:r>
          </a:p>
          <a:p>
            <a:pPr/>
            <a:r>
              <a:t>Tilpasning af behandlersko – indlæg</a:t>
            </a:r>
          </a:p>
          <a:p>
            <a:pPr/>
            <a:r>
              <a:t>Rtg – er der osteosyntesemateriale? Infektion? eller osteomyelitis?         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Kontortema">
  <a:themeElements>
    <a:clrScheme name="Kontort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Kontortema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Kontort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Kontortema">
  <a:themeElements>
    <a:clrScheme name="Kontort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Kontortema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Kontort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